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96" r:id="rId3"/>
    <p:sldId id="257" r:id="rId4"/>
    <p:sldId id="259" r:id="rId5"/>
    <p:sldId id="260" r:id="rId6"/>
    <p:sldId id="285" r:id="rId7"/>
    <p:sldId id="281" r:id="rId8"/>
    <p:sldId id="262" r:id="rId9"/>
    <p:sldId id="282" r:id="rId10"/>
    <p:sldId id="263" r:id="rId11"/>
    <p:sldId id="275" r:id="rId12"/>
    <p:sldId id="268" r:id="rId13"/>
    <p:sldId id="269" r:id="rId14"/>
    <p:sldId id="270" r:id="rId15"/>
    <p:sldId id="265" r:id="rId16"/>
    <p:sldId id="273" r:id="rId17"/>
    <p:sldId id="272" r:id="rId18"/>
    <p:sldId id="274" r:id="rId19"/>
    <p:sldId id="276" r:id="rId20"/>
    <p:sldId id="264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7" autoAdjust="0"/>
    <p:restoredTop sz="94660"/>
  </p:normalViewPr>
  <p:slideViewPr>
    <p:cSldViewPr>
      <p:cViewPr varScale="1">
        <p:scale>
          <a:sx n="57" d="100"/>
          <a:sy n="57" d="100"/>
        </p:scale>
        <p:origin x="-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75AAF-9018-41CC-9361-6829C4C2B26A}" type="datetimeFigureOut">
              <a:rPr lang="de-DE" smtClean="0"/>
              <a:t>27.01.2024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86D0-51C2-4297-B345-B44E822FF9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73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986D0-51C2-4297-B345-B44E822FF9F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65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9D21-6651-4B49-8DDE-6AE455F31D6E}" type="datetimeFigureOut">
              <a:rPr lang="de-DE" smtClean="0"/>
              <a:t>27.01.2024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34F-35F3-4ECF-8526-1B033DC09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11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9D21-6651-4B49-8DDE-6AE455F31D6E}" type="datetimeFigureOut">
              <a:rPr lang="de-DE" smtClean="0"/>
              <a:t>27.01.2024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34F-35F3-4ECF-8526-1B033DC09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74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9D21-6651-4B49-8DDE-6AE455F31D6E}" type="datetimeFigureOut">
              <a:rPr lang="de-DE" smtClean="0"/>
              <a:t>27.01.2024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34F-35F3-4ECF-8526-1B033DC09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24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9D21-6651-4B49-8DDE-6AE455F31D6E}" type="datetimeFigureOut">
              <a:rPr lang="de-DE" smtClean="0"/>
              <a:t>27.01.2024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34F-35F3-4ECF-8526-1B033DC09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39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9D21-6651-4B49-8DDE-6AE455F31D6E}" type="datetimeFigureOut">
              <a:rPr lang="de-DE" smtClean="0"/>
              <a:t>27.01.2024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34F-35F3-4ECF-8526-1B033DC09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9D21-6651-4B49-8DDE-6AE455F31D6E}" type="datetimeFigureOut">
              <a:rPr lang="de-DE" smtClean="0"/>
              <a:t>27.01.2024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34F-35F3-4ECF-8526-1B033DC09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69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9D21-6651-4B49-8DDE-6AE455F31D6E}" type="datetimeFigureOut">
              <a:rPr lang="de-DE" smtClean="0"/>
              <a:t>27.01.2024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34F-35F3-4ECF-8526-1B033DC09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57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9D21-6651-4B49-8DDE-6AE455F31D6E}" type="datetimeFigureOut">
              <a:rPr lang="de-DE" smtClean="0"/>
              <a:t>27.01.2024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34F-35F3-4ECF-8526-1B033DC09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9D21-6651-4B49-8DDE-6AE455F31D6E}" type="datetimeFigureOut">
              <a:rPr lang="de-DE" smtClean="0"/>
              <a:t>27.01.2024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34F-35F3-4ECF-8526-1B033DC09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6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9D21-6651-4B49-8DDE-6AE455F31D6E}" type="datetimeFigureOut">
              <a:rPr lang="de-DE" smtClean="0"/>
              <a:t>27.01.2024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34F-35F3-4ECF-8526-1B033DC09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86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9D21-6651-4B49-8DDE-6AE455F31D6E}" type="datetimeFigureOut">
              <a:rPr lang="de-DE" smtClean="0"/>
              <a:t>27.01.2024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34F-35F3-4ECF-8526-1B033DC09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27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9D21-6651-4B49-8DDE-6AE455F31D6E}" type="datetimeFigureOut">
              <a:rPr lang="de-DE" smtClean="0"/>
              <a:t>27.01.2024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8C34F-35F3-4ECF-8526-1B033DC09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6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449" y="1628800"/>
            <a:ext cx="61527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000" b="1" dirty="0" smtClean="0">
                <a:solidFill>
                  <a:srgbClr val="002060"/>
                </a:solidFill>
              </a:rPr>
              <a:t>Euro Africa Committee</a:t>
            </a:r>
          </a:p>
          <a:p>
            <a:pPr lvl="0"/>
            <a:r>
              <a:rPr lang="en-US" sz="4000" b="1" dirty="0" smtClean="0">
                <a:solidFill>
                  <a:srgbClr val="002060"/>
                </a:solidFill>
              </a:rPr>
              <a:t>History – Work – Objectives 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959264"/>
            <a:ext cx="633814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40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40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4000" dirty="0">
              <a:ea typeface="Calibri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2" y="3288502"/>
            <a:ext cx="4738560" cy="355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67101"/>
            <a:ext cx="3143201" cy="419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2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5987" y="1667150"/>
            <a:ext cx="9160969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Open Meeting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and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Closed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meeting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at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every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Africa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Forum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and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Europa Forum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since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2018 (2013) – 12 Forums / 24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meetings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, in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addition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Newsletter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since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2018: 9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releases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in English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and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French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Articles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in German Lion Magazine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Addresse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and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speeches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in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Africa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Forum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and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Europa Forum,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District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Conventions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, Clubs, Council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meetings</a:t>
            </a:r>
            <a:endParaRPr lang="de-DE" sz="2800" b="1" i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Visit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to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DRC (2019),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Tunisia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(2019)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and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Kenya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(2019, 2022)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for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District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Conventions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, MD-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Conventions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,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visit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to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projects</a:t>
            </a:r>
            <a:endParaRPr lang="de-DE" sz="2800" b="1" i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23528" y="95926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002060"/>
                </a:solidFill>
              </a:rPr>
              <a:t>What we did up to now: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5987" y="1667150"/>
            <a:ext cx="6480229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European Lions 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V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irtual Symposium 2020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AFRICA 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LIONS SUMMIT 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2021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DM 103 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FRANCE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Convention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Virtuelle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2ND </a:t>
            </a:r>
            <a:r>
              <a:rPr lang="de-DE" sz="2800" b="1" i="1" dirty="0">
                <a:solidFill>
                  <a:srgbClr val="002060"/>
                </a:solidFill>
                <a:ea typeface="Calibri"/>
                <a:cs typeface="Times New Roman"/>
              </a:rPr>
              <a:t>AFRICA FORUM 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2021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23528" y="95926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002060"/>
                </a:solidFill>
              </a:rPr>
              <a:t>Participation online: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42" y="1844824"/>
            <a:ext cx="2601258" cy="451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7" y="3856188"/>
            <a:ext cx="5282142" cy="30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7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-16969" y="972426"/>
            <a:ext cx="9160969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fr-FR" sz="36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Own</a:t>
            </a:r>
            <a:r>
              <a:rPr lang="fr-FR" sz="36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Online Events: 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Open Online Meetings: May 2021, Sep 2022 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Online </a:t>
            </a:r>
            <a:r>
              <a:rPr lang="fr-FR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Board</a:t>
            </a: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Election 2021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Euro </a:t>
            </a:r>
            <a:r>
              <a:rPr lang="fr-FR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Africa</a:t>
            </a: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fr-FR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Webinars</a:t>
            </a: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(</a:t>
            </a:r>
            <a:r>
              <a:rPr lang="fr-FR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each</a:t>
            </a: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more </a:t>
            </a:r>
            <a:r>
              <a:rPr lang="fr-FR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than</a:t>
            </a: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100 </a:t>
            </a:r>
            <a:r>
              <a:rPr lang="fr-FR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pafrticipants</a:t>
            </a: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) </a:t>
            </a:r>
            <a:r>
              <a:rPr lang="fr-FR" sz="2800" b="1" i="1" dirty="0">
                <a:solidFill>
                  <a:srgbClr val="002060"/>
                </a:solidFill>
                <a:ea typeface="Calibri"/>
                <a:cs typeface="Times New Roman"/>
              </a:rPr>
              <a:t>: 2022, 2023, </a:t>
            </a: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2024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Own</a:t>
            </a: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fr-FR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Website</a:t>
            </a:r>
            <a:endParaRPr lang="fr-FR" sz="2800" b="1" i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... In addition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3 Online </a:t>
            </a:r>
            <a:r>
              <a:rPr lang="fr-FR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Board</a:t>
            </a: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Meetings </a:t>
            </a:r>
            <a:r>
              <a:rPr lang="fr-FR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with</a:t>
            </a: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fr-FR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African</a:t>
            </a: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Leadership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24 Online </a:t>
            </a:r>
            <a:r>
              <a:rPr lang="fr-FR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Board</a:t>
            </a: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fr-FR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Meeings</a:t>
            </a: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fr-FR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since</a:t>
            </a: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2021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Speeches at Meetings of </a:t>
            </a:r>
            <a:r>
              <a:rPr lang="fr-FR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MDs</a:t>
            </a:r>
            <a:r>
              <a:rPr lang="fr-FR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, districts, clubs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rgbClr val="002060"/>
                </a:solidFill>
                <a:ea typeface="Calibri"/>
                <a:cs typeface="Times New Roman"/>
              </a:rPr>
              <a:t>More </a:t>
            </a:r>
            <a:r>
              <a:rPr lang="fr-FR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than</a:t>
            </a:r>
            <a:r>
              <a:rPr lang="fr-FR" sz="2800" b="1" i="1" dirty="0">
                <a:solidFill>
                  <a:srgbClr val="002060"/>
                </a:solidFill>
                <a:ea typeface="Calibri"/>
                <a:cs typeface="Times New Roman"/>
              </a:rPr>
              <a:t> 20 </a:t>
            </a:r>
            <a:r>
              <a:rPr lang="fr-FR" sz="2800" b="1" i="1" dirty="0" err="1">
                <a:solidFill>
                  <a:srgbClr val="002060"/>
                </a:solidFill>
                <a:ea typeface="Calibri"/>
                <a:cs typeface="Times New Roman"/>
              </a:rPr>
              <a:t>ppt-presentations</a:t>
            </a:r>
            <a:endParaRPr lang="en-US" sz="2800" b="1" i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63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5987" y="1667150"/>
            <a:ext cx="9160969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800" b="1" i="1" dirty="0">
                <a:solidFill>
                  <a:srgbClr val="002060"/>
                </a:solidFill>
                <a:ea typeface="Calibri"/>
                <a:cs typeface="Times New Roman"/>
              </a:rPr>
              <a:t>Feb 2019: 15 delegates, 8 members. Total mailing list: </a:t>
            </a:r>
            <a:r>
              <a:rPr lang="en-US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23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800" b="1" i="1" dirty="0">
                <a:solidFill>
                  <a:srgbClr val="002060"/>
                </a:solidFill>
                <a:ea typeface="Calibri"/>
                <a:cs typeface="Times New Roman"/>
              </a:rPr>
              <a:t>Dec 2023: 38 Delegates and Members, 64 interested persons: total mailing list: </a:t>
            </a:r>
            <a:r>
              <a:rPr lang="en-US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102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800" b="1" i="1" dirty="0">
                <a:solidFill>
                  <a:srgbClr val="002060"/>
                </a:solidFill>
                <a:ea typeface="Calibri"/>
                <a:cs typeface="Times New Roman"/>
              </a:rPr>
              <a:t>M</a:t>
            </a:r>
            <a:r>
              <a:rPr lang="en-US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ore and more participants in EF and AF, in AF also in Seminars and Plenary Sessions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Lions Re-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Greening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Africa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Campaign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startet upon initiative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of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Euro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Africa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Committee</a:t>
            </a:r>
            <a:endParaRPr lang="de-DE" sz="2800" b="1" i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23528" y="95926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002060"/>
                </a:solidFill>
              </a:rPr>
              <a:t>The results: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07504" y="1676278"/>
            <a:ext cx="523765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3000" b="1" i="1" dirty="0">
                <a:solidFill>
                  <a:srgbClr val="002060"/>
                </a:solidFill>
                <a:ea typeface="Calibri"/>
                <a:cs typeface="Times New Roman"/>
              </a:rPr>
              <a:t>Was it successful</a:t>
            </a:r>
            <a:r>
              <a:rPr lang="en-US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Shall/Must </a:t>
            </a:r>
            <a:r>
              <a:rPr lang="en-US" sz="3000" b="1" i="1" dirty="0">
                <a:solidFill>
                  <a:srgbClr val="002060"/>
                </a:solidFill>
                <a:ea typeface="Calibri"/>
                <a:cs typeface="Times New Roman"/>
              </a:rPr>
              <a:t>we continue the same </a:t>
            </a:r>
            <a:r>
              <a:rPr lang="en-US" sz="3000" b="1" i="1" dirty="0" err="1">
                <a:solidFill>
                  <a:srgbClr val="002060"/>
                </a:solidFill>
                <a:ea typeface="Calibri"/>
                <a:cs typeface="Times New Roman"/>
              </a:rPr>
              <a:t>acitivities</a:t>
            </a:r>
            <a:r>
              <a:rPr lang="en-US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How </a:t>
            </a:r>
            <a:r>
              <a:rPr lang="en-US" sz="3000" b="1" i="1" dirty="0">
                <a:solidFill>
                  <a:srgbClr val="002060"/>
                </a:solidFill>
                <a:ea typeface="Calibri"/>
                <a:cs typeface="Times New Roman"/>
              </a:rPr>
              <a:t>can we get more impact</a:t>
            </a:r>
            <a:r>
              <a:rPr lang="en-US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Which </a:t>
            </a:r>
            <a:r>
              <a:rPr lang="en-US" sz="3000" b="1" i="1" dirty="0">
                <a:solidFill>
                  <a:srgbClr val="002060"/>
                </a:solidFill>
                <a:ea typeface="Calibri"/>
                <a:cs typeface="Times New Roman"/>
              </a:rPr>
              <a:t>can be the role of the committee at financing projects?</a:t>
            </a:r>
            <a:endParaRPr lang="de-DE" sz="3000" b="1" i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23528" y="95926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4000" b="1" dirty="0" smtClean="0">
                <a:solidFill>
                  <a:srgbClr val="002060"/>
                </a:solidFill>
              </a:rPr>
              <a:t>And </a:t>
            </a:r>
            <a:r>
              <a:rPr lang="fr-FR" sz="4000" b="1" dirty="0" err="1" smtClean="0">
                <a:solidFill>
                  <a:srgbClr val="002060"/>
                </a:solidFill>
              </a:rPr>
              <a:t>now</a:t>
            </a:r>
            <a:r>
              <a:rPr lang="fr-FR" sz="4000" b="1" dirty="0" smtClean="0">
                <a:solidFill>
                  <a:srgbClr val="002060"/>
                </a:solidFill>
              </a:rPr>
              <a:t> </a:t>
            </a:r>
            <a:r>
              <a:rPr lang="fr-FR" sz="4000" b="1" dirty="0" err="1" smtClean="0">
                <a:solidFill>
                  <a:srgbClr val="002060"/>
                </a:solidFill>
              </a:rPr>
              <a:t>we</a:t>
            </a:r>
            <a:r>
              <a:rPr lang="fr-FR" sz="4000" b="1" dirty="0" smtClean="0">
                <a:solidFill>
                  <a:srgbClr val="002060"/>
                </a:solidFill>
              </a:rPr>
              <a:t> </a:t>
            </a:r>
            <a:r>
              <a:rPr lang="fr-FR" sz="4000" b="1" dirty="0" err="1" smtClean="0">
                <a:solidFill>
                  <a:srgbClr val="002060"/>
                </a:solidFill>
              </a:rPr>
              <a:t>ask</a:t>
            </a:r>
            <a:r>
              <a:rPr lang="fr-FR" sz="4000" b="1" dirty="0" smtClean="0">
                <a:solidFill>
                  <a:srgbClr val="002060"/>
                </a:solidFill>
              </a:rPr>
              <a:t> </a:t>
            </a:r>
            <a:r>
              <a:rPr lang="fr-FR" sz="4000" b="1" dirty="0" err="1" smtClean="0">
                <a:solidFill>
                  <a:srgbClr val="002060"/>
                </a:solidFill>
              </a:rPr>
              <a:t>you</a:t>
            </a:r>
            <a:r>
              <a:rPr lang="fr-FR" sz="4000" b="1" dirty="0" smtClean="0">
                <a:solidFill>
                  <a:srgbClr val="002060"/>
                </a:solidFill>
              </a:rPr>
              <a:t>: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23" y="1676278"/>
            <a:ext cx="3358998" cy="470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8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" y="967704"/>
            <a:ext cx="91609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How Lions projects are  financed?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Donations from single persons or companies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Collection by a one or more club, a district, MD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Grants from Foundations, private, Lions, LCIF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Grants from Companies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Grants or Contributions from Authorities</a:t>
            </a:r>
            <a:endParaRPr lang="en-US" sz="3200" b="1" dirty="0">
              <a:solidFill>
                <a:srgbClr val="002060"/>
              </a:solidFill>
            </a:endParaRPr>
          </a:p>
          <a:p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4400" b="1" dirty="0" smtClean="0">
                <a:solidFill>
                  <a:srgbClr val="002060"/>
                </a:solidFill>
              </a:rPr>
              <a:t>In general Lions projects depend on private money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13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" y="836712"/>
            <a:ext cx="9144000" cy="398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-10835" y="1420807"/>
            <a:ext cx="5155868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DE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Long </a:t>
            </a:r>
            <a:r>
              <a:rPr lang="de-DE" sz="30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term</a:t>
            </a:r>
            <a:r>
              <a:rPr lang="de-DE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30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development</a:t>
            </a:r>
            <a:r>
              <a:rPr lang="de-DE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in European countries (per </a:t>
            </a:r>
            <a:r>
              <a:rPr lang="de-DE" sz="30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year</a:t>
            </a:r>
            <a:r>
              <a:rPr lang="de-DE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DE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Germany: 		5      </a:t>
            </a:r>
            <a:r>
              <a:rPr lang="de-DE" sz="30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billion</a:t>
            </a:r>
            <a:endParaRPr lang="de-DE" sz="3000" b="1" i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DE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Great </a:t>
            </a:r>
            <a:r>
              <a:rPr lang="de-DE" sz="30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Britain</a:t>
            </a:r>
            <a:r>
              <a:rPr lang="de-DE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:	13.5 </a:t>
            </a:r>
            <a:r>
              <a:rPr lang="de-DE" sz="30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billion</a:t>
            </a:r>
            <a:endParaRPr lang="de-DE" sz="3000" b="1" i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DE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France: 		2.8    </a:t>
            </a:r>
            <a:r>
              <a:rPr lang="de-DE" sz="30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billion</a:t>
            </a:r>
            <a:endParaRPr lang="de-DE" sz="3000" b="1" i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de-DE" sz="3000" b="1" i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DE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76.3% </a:t>
            </a:r>
            <a:r>
              <a:rPr lang="de-DE" sz="30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Humanitarian</a:t>
            </a:r>
            <a:r>
              <a:rPr lang="de-DE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30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help</a:t>
            </a:r>
            <a:endParaRPr lang="de-DE" sz="3000" b="1" i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DE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 7.4% </a:t>
            </a:r>
            <a:r>
              <a:rPr lang="de-DE" sz="3000" b="1" i="1" dirty="0">
                <a:solidFill>
                  <a:srgbClr val="002060"/>
                </a:solidFill>
                <a:ea typeface="Calibri"/>
                <a:cs typeface="Times New Roman"/>
              </a:rPr>
              <a:t>A</a:t>
            </a:r>
            <a:r>
              <a:rPr lang="de-DE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nimals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DE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 3.4% Environment, Nature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DE" sz="3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12.9% </a:t>
            </a:r>
            <a:r>
              <a:rPr lang="de-DE" sz="30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Others</a:t>
            </a:r>
            <a:endParaRPr lang="de-DE" sz="3000" b="1" i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de-DE" sz="3000" b="1" i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68017" y="990681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002060"/>
                </a:solidFill>
              </a:rPr>
              <a:t>Can we increase private donations?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273645" y="1667150"/>
            <a:ext cx="38703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No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substantial Growth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since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years</a:t>
            </a:r>
            <a:endParaRPr lang="de-DE" sz="2800" b="1" i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Special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need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(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Ucraine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)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means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loss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for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other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purposes</a:t>
            </a:r>
            <a:endParaRPr lang="de-DE" sz="2800" b="1" i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German Lions in total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about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30Mill</a:t>
            </a:r>
          </a:p>
          <a:p>
            <a:endParaRPr lang="de-DE" sz="1600" b="1" i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r>
              <a:rPr lang="de-DE" sz="4400" b="1" i="1" dirty="0" err="1" smtClean="0">
                <a:solidFill>
                  <a:srgbClr val="FF0000"/>
                </a:solidFill>
                <a:ea typeface="Calibri"/>
                <a:cs typeface="Times New Roman"/>
              </a:rPr>
              <a:t>We</a:t>
            </a:r>
            <a:r>
              <a:rPr lang="de-DE" sz="44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de-DE" sz="4400" b="1" i="1" dirty="0" err="1" smtClean="0">
                <a:solidFill>
                  <a:srgbClr val="FF0000"/>
                </a:solidFill>
                <a:ea typeface="Calibri"/>
                <a:cs typeface="Times New Roman"/>
              </a:rPr>
              <a:t>have</a:t>
            </a:r>
            <a:r>
              <a:rPr lang="de-DE" sz="44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de-DE" sz="4400" b="1" i="1" dirty="0" err="1" smtClean="0">
                <a:solidFill>
                  <a:srgbClr val="FF0000"/>
                </a:solidFill>
                <a:ea typeface="Calibri"/>
                <a:cs typeface="Times New Roman"/>
              </a:rPr>
              <a:t>no</a:t>
            </a:r>
            <a:r>
              <a:rPr lang="de-DE" sz="44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de-DE" sz="4400" b="1" i="1" dirty="0" err="1" smtClean="0">
                <a:solidFill>
                  <a:srgbClr val="FF0000"/>
                </a:solidFill>
                <a:ea typeface="Calibri"/>
                <a:cs typeface="Times New Roman"/>
              </a:rPr>
              <a:t>chance</a:t>
            </a:r>
            <a:r>
              <a:rPr lang="de-DE" sz="44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80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563888" y="1707206"/>
            <a:ext cx="5472117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Climate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change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alarms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the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whole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world</a:t>
            </a:r>
            <a:endParaRPr lang="de-DE" sz="2800" b="1" i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2021 France: 12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billion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for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Great Green Wall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Other European countries follow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with</a:t>
            </a: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billions</a:t>
            </a:r>
            <a:endParaRPr lang="de-DE" sz="2800" b="1" i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EU </a:t>
            </a:r>
            <a:r>
              <a:rPr lang="en-US" sz="28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ReGreening</a:t>
            </a:r>
            <a:r>
              <a:rPr lang="en-US" sz="2800" b="1" i="1" dirty="0">
                <a:solidFill>
                  <a:srgbClr val="002060"/>
                </a:solidFill>
                <a:ea typeface="Calibri"/>
                <a:cs typeface="Times New Roman"/>
              </a:rPr>
              <a:t> Africa </a:t>
            </a:r>
            <a:r>
              <a:rPr lang="en-US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to </a:t>
            </a:r>
            <a:r>
              <a:rPr lang="en-US" sz="2800" b="1" i="1" dirty="0">
                <a:solidFill>
                  <a:srgbClr val="002060"/>
                </a:solidFill>
                <a:ea typeface="Calibri"/>
                <a:cs typeface="Times New Roman"/>
              </a:rPr>
              <a:t>reverse </a:t>
            </a:r>
            <a:r>
              <a:rPr lang="en-US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degradation </a:t>
            </a:r>
            <a:r>
              <a:rPr lang="en-US" sz="2800" b="1" i="1" dirty="0">
                <a:solidFill>
                  <a:srgbClr val="002060"/>
                </a:solidFill>
                <a:ea typeface="Calibri"/>
                <a:cs typeface="Times New Roman"/>
              </a:rPr>
              <a:t>on 1 </a:t>
            </a:r>
            <a:r>
              <a:rPr lang="en-US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mill ha</a:t>
            </a:r>
            <a:endParaRPr lang="en-US" sz="2800" b="1" i="1" dirty="0" smtClean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23528" y="95926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002060"/>
                </a:solidFill>
              </a:rPr>
              <a:t>Global Challenge for 21</a:t>
            </a:r>
            <a:r>
              <a:rPr lang="en-US" sz="4000" b="1" baseline="30000" dirty="0" smtClean="0">
                <a:solidFill>
                  <a:srgbClr val="002060"/>
                </a:solidFill>
              </a:rPr>
              <a:t>st</a:t>
            </a:r>
            <a:r>
              <a:rPr lang="en-US" sz="4000" b="1" dirty="0" smtClean="0">
                <a:solidFill>
                  <a:srgbClr val="002060"/>
                </a:solidFill>
              </a:rPr>
              <a:t> Century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380" y="5705461"/>
            <a:ext cx="8856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Lions should be partner of Re-Greening </a:t>
            </a:r>
            <a:r>
              <a:rPr lang="en-US" sz="3200" b="1" dirty="0" smtClean="0">
                <a:solidFill>
                  <a:srgbClr val="FF0000"/>
                </a:solidFill>
              </a:rPr>
              <a:t>Africa!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4367"/>
            <a:ext cx="2990451" cy="406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8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0290" y="1671673"/>
            <a:ext cx="4560195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800" b="1" i="1" dirty="0">
                <a:solidFill>
                  <a:srgbClr val="002060"/>
                </a:solidFill>
                <a:ea typeface="Calibri"/>
                <a:cs typeface="Times New Roman"/>
              </a:rPr>
              <a:t>Proof of African Lions' expertise in these five pilot projects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800" b="1" i="1" dirty="0">
                <a:solidFill>
                  <a:srgbClr val="002060"/>
                </a:solidFill>
                <a:ea typeface="Calibri"/>
                <a:cs typeface="Times New Roman"/>
              </a:rPr>
              <a:t>Planning new projects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800" b="1" i="1" dirty="0">
                <a:solidFill>
                  <a:srgbClr val="002060"/>
                </a:solidFill>
                <a:ea typeface="Calibri"/>
                <a:cs typeface="Times New Roman"/>
              </a:rPr>
              <a:t>Create a large movement with various European partners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0290" y="968310"/>
            <a:ext cx="4212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</a:rPr>
              <a:t>The idea…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0289" y="5232648"/>
            <a:ext cx="45601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4400" b="1" dirty="0" err="1" smtClean="0">
                <a:solidFill>
                  <a:srgbClr val="FF0000"/>
                </a:solidFill>
              </a:rPr>
              <a:t>How</a:t>
            </a:r>
            <a:r>
              <a:rPr lang="de-DE" sz="4400" b="1" dirty="0" smtClean="0">
                <a:solidFill>
                  <a:srgbClr val="FF0000"/>
                </a:solidFill>
              </a:rPr>
              <a:t> </a:t>
            </a:r>
            <a:r>
              <a:rPr lang="de-DE" sz="4400" b="1" dirty="0" err="1" smtClean="0">
                <a:solidFill>
                  <a:srgbClr val="FF0000"/>
                </a:solidFill>
              </a:rPr>
              <a:t>to</a:t>
            </a:r>
            <a:r>
              <a:rPr lang="de-DE" sz="4400" b="1" dirty="0" smtClean="0">
                <a:solidFill>
                  <a:srgbClr val="FF0000"/>
                </a:solidFill>
              </a:rPr>
              <a:t> </a:t>
            </a:r>
            <a:r>
              <a:rPr lang="de-DE" sz="4400" b="1" dirty="0" err="1" smtClean="0">
                <a:solidFill>
                  <a:srgbClr val="FF0000"/>
                </a:solidFill>
              </a:rPr>
              <a:t>implement</a:t>
            </a:r>
            <a:r>
              <a:rPr lang="de-DE" sz="4400" b="1" dirty="0" smtClean="0">
                <a:solidFill>
                  <a:srgbClr val="FF0000"/>
                </a:solidFill>
              </a:rPr>
              <a:t> </a:t>
            </a:r>
            <a:r>
              <a:rPr lang="de-DE" sz="4400" b="1" dirty="0" err="1" smtClean="0">
                <a:solidFill>
                  <a:srgbClr val="FF0000"/>
                </a:solidFill>
              </a:rPr>
              <a:t>it</a:t>
            </a:r>
            <a:r>
              <a:rPr lang="de-DE" sz="4400" b="1" dirty="0" smtClean="0">
                <a:solidFill>
                  <a:srgbClr val="FF0000"/>
                </a:solidFill>
              </a:rPr>
              <a:t>?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7" name="Grafik 6" descr="Ein Bild, das Baum, draußen, Gras, grün enthält.&#10;&#10;Automatisch generierte Beschreibung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0FA4AD-373D-4EA0-BA6E-675A6D9C2B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8817" y="1659718"/>
            <a:ext cx="4614927" cy="429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5987" y="1667150"/>
            <a:ext cx="6480229" cy="402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800" b="1" i="1" dirty="0">
                <a:solidFill>
                  <a:srgbClr val="002060"/>
                </a:solidFill>
                <a:ea typeface="Calibri"/>
                <a:cs typeface="Times New Roman"/>
              </a:rPr>
              <a:t>Convince and motivate the local </a:t>
            </a:r>
            <a:r>
              <a:rPr lang="en-US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population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Create </a:t>
            </a:r>
            <a:r>
              <a:rPr lang="en-US" sz="2800" b="1" i="1" dirty="0">
                <a:solidFill>
                  <a:srgbClr val="002060"/>
                </a:solidFill>
                <a:ea typeface="Calibri"/>
                <a:cs typeface="Times New Roman"/>
              </a:rPr>
              <a:t>networks between locals, experts, Lions and </a:t>
            </a:r>
            <a:r>
              <a:rPr lang="en-US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authorities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Involve </a:t>
            </a:r>
            <a:r>
              <a:rPr lang="en-US" sz="2800" b="1" i="1" dirty="0">
                <a:solidFill>
                  <a:srgbClr val="002060"/>
                </a:solidFill>
                <a:ea typeface="Calibri"/>
                <a:cs typeface="Times New Roman"/>
              </a:rPr>
              <a:t>many volunteers to convince national and European </a:t>
            </a:r>
            <a:r>
              <a:rPr lang="en-US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authorities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Convince </a:t>
            </a:r>
            <a:r>
              <a:rPr lang="en-US" sz="2800" b="1" i="1" dirty="0">
                <a:solidFill>
                  <a:srgbClr val="002060"/>
                </a:solidFill>
                <a:ea typeface="Calibri"/>
                <a:cs typeface="Times New Roman"/>
              </a:rPr>
              <a:t>more and more NGOs to do the same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23528" y="959264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Posterama"/>
              </a:rPr>
              <a:t>What shall we do?</a:t>
            </a:r>
            <a:endParaRPr lang="de-DE" sz="1600" kern="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271" y="1575892"/>
            <a:ext cx="2380729" cy="478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4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esta per i 90 anni del professore Grimaldi | Sant'Anna To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56" y="3582688"/>
            <a:ext cx="2200844" cy="32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96770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</a:rPr>
              <a:t>History: </a:t>
            </a:r>
          </a:p>
          <a:p>
            <a:pPr lvl="0"/>
            <a:r>
              <a:rPr lang="en-US" sz="2800" b="1" dirty="0" smtClean="0">
                <a:solidFill>
                  <a:srgbClr val="002060"/>
                </a:solidFill>
              </a:rPr>
              <a:t>PIP George </a:t>
            </a:r>
            <a:r>
              <a:rPr lang="en-US" sz="2800" b="1" dirty="0" err="1" smtClean="0">
                <a:solidFill>
                  <a:srgbClr val="002060"/>
                </a:solidFill>
              </a:rPr>
              <a:t>Friedrichs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MD 103, PIP </a:t>
            </a:r>
            <a:r>
              <a:rPr lang="en-US" sz="2800" b="1" dirty="0" err="1" smtClean="0">
                <a:solidFill>
                  <a:srgbClr val="002060"/>
                </a:solidFill>
              </a:rPr>
              <a:t>Pino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Grimaldi</a:t>
            </a:r>
            <a:r>
              <a:rPr lang="en-US" sz="2800" b="1" dirty="0" smtClean="0">
                <a:solidFill>
                  <a:srgbClr val="002060"/>
                </a:solidFill>
              </a:rPr>
              <a:t> MD 108</a:t>
            </a:r>
            <a:endParaRPr lang="en-US" sz="2800" b="1" dirty="0">
              <a:solidFill>
                <a:srgbClr val="00206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002060"/>
                </a:solidFill>
              </a:rPr>
              <a:t>1975/76 (6 members, only Europeans)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07" y="3582688"/>
            <a:ext cx="2114258" cy="276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63478" y="3058809"/>
            <a:ext cx="47905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2060"/>
                </a:solidFill>
              </a:rPr>
              <a:t>Objectives: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To enhance cultural and youth exchange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To support common service actions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To foster a better mutual </a:t>
            </a:r>
            <a:r>
              <a:rPr lang="en-US" sz="2800" b="1" dirty="0" smtClean="0">
                <a:solidFill>
                  <a:srgbClr val="002060"/>
                </a:solidFill>
              </a:rPr>
              <a:t>understanding and friendship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4402136" y="967704"/>
            <a:ext cx="475883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3800" b="1" dirty="0" err="1" smtClean="0">
                <a:solidFill>
                  <a:srgbClr val="FF0000"/>
                </a:solidFill>
              </a:rPr>
              <a:t>We</a:t>
            </a:r>
            <a:r>
              <a:rPr lang="de-DE" sz="3800" b="1" dirty="0" smtClean="0">
                <a:solidFill>
                  <a:srgbClr val="FF0000"/>
                </a:solidFill>
              </a:rPr>
              <a:t> </a:t>
            </a:r>
            <a:r>
              <a:rPr lang="de-DE" sz="3800" b="1" dirty="0" err="1" smtClean="0">
                <a:solidFill>
                  <a:srgbClr val="FF0000"/>
                </a:solidFill>
              </a:rPr>
              <a:t>know</a:t>
            </a:r>
            <a:r>
              <a:rPr lang="de-DE" sz="3800" b="1" dirty="0" smtClean="0">
                <a:solidFill>
                  <a:srgbClr val="FF0000"/>
                </a:solidFill>
              </a:rPr>
              <a:t> …</a:t>
            </a:r>
          </a:p>
          <a:p>
            <a:pPr marL="571500" lvl="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800" b="1" i="1" dirty="0" err="1" smtClean="0">
                <a:solidFill>
                  <a:srgbClr val="002060"/>
                </a:solidFill>
              </a:rPr>
              <a:t>We</a:t>
            </a:r>
            <a:r>
              <a:rPr lang="de-DE" sz="2800" b="1" i="1" dirty="0" smtClean="0">
                <a:solidFill>
                  <a:srgbClr val="002060"/>
                </a:solidFill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</a:rPr>
              <a:t>need</a:t>
            </a:r>
            <a:r>
              <a:rPr lang="de-DE" sz="2800" b="1" i="1" dirty="0" smtClean="0">
                <a:solidFill>
                  <a:srgbClr val="002060"/>
                </a:solidFill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</a:rPr>
              <a:t>many</a:t>
            </a:r>
            <a:r>
              <a:rPr lang="de-DE" sz="2800" b="1" i="1" dirty="0" smtClean="0">
                <a:solidFill>
                  <a:srgbClr val="002060"/>
                </a:solidFill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</a:rPr>
              <a:t>active</a:t>
            </a:r>
            <a:r>
              <a:rPr lang="de-DE" sz="2800" b="1" i="1" dirty="0" smtClean="0">
                <a:solidFill>
                  <a:srgbClr val="002060"/>
                </a:solidFill>
              </a:rPr>
              <a:t> </a:t>
            </a:r>
            <a:r>
              <a:rPr lang="de-DE" sz="2800" b="1" i="1" dirty="0" err="1" smtClean="0">
                <a:solidFill>
                  <a:srgbClr val="002060"/>
                </a:solidFill>
              </a:rPr>
              <a:t>volunteers</a:t>
            </a:r>
            <a:endParaRPr lang="de-DE" sz="2800" b="1" i="1" dirty="0" smtClean="0">
              <a:solidFill>
                <a:srgbClr val="002060"/>
              </a:solidFill>
            </a:endParaRPr>
          </a:p>
          <a:p>
            <a:pPr marL="571500" lvl="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800" b="1" i="1" dirty="0" err="1" smtClean="0">
                <a:solidFill>
                  <a:srgbClr val="002060"/>
                </a:solidFill>
              </a:rPr>
              <a:t>It</a:t>
            </a:r>
            <a:r>
              <a:rPr lang="de-DE" sz="2800" b="1" i="1" dirty="0" smtClean="0">
                <a:solidFill>
                  <a:srgbClr val="002060"/>
                </a:solidFill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</a:rPr>
              <a:t>is</a:t>
            </a:r>
            <a:r>
              <a:rPr lang="de-DE" sz="2800" b="1" i="1" dirty="0">
                <a:solidFill>
                  <a:srgbClr val="002060"/>
                </a:solidFill>
              </a:rPr>
              <a:t> not </a:t>
            </a:r>
            <a:r>
              <a:rPr lang="de-DE" sz="2800" b="1" i="1" dirty="0" err="1">
                <a:solidFill>
                  <a:srgbClr val="002060"/>
                </a:solidFill>
              </a:rPr>
              <a:t>the</a:t>
            </a:r>
            <a:r>
              <a:rPr lang="de-DE" sz="2800" b="1" i="1" dirty="0">
                <a:solidFill>
                  <a:srgbClr val="002060"/>
                </a:solidFill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</a:rPr>
              <a:t>solution</a:t>
            </a:r>
            <a:r>
              <a:rPr lang="de-DE" sz="2800" b="1" i="1" dirty="0">
                <a:solidFill>
                  <a:srgbClr val="002060"/>
                </a:solidFill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</a:rPr>
              <a:t>for</a:t>
            </a:r>
            <a:r>
              <a:rPr lang="de-DE" sz="2800" b="1" i="1" dirty="0">
                <a:solidFill>
                  <a:srgbClr val="002060"/>
                </a:solidFill>
              </a:rPr>
              <a:t> all </a:t>
            </a:r>
            <a:r>
              <a:rPr lang="de-DE" sz="2800" b="1" i="1" dirty="0" err="1">
                <a:solidFill>
                  <a:srgbClr val="002060"/>
                </a:solidFill>
              </a:rPr>
              <a:t>problems</a:t>
            </a:r>
            <a:endParaRPr lang="de-DE" sz="2800" b="1" i="1" dirty="0">
              <a:solidFill>
                <a:srgbClr val="002060"/>
              </a:solidFill>
            </a:endParaRPr>
          </a:p>
          <a:p>
            <a:pPr marL="571500" lvl="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800" b="1" i="1" dirty="0">
                <a:solidFill>
                  <a:srgbClr val="002060"/>
                </a:solidFill>
              </a:rPr>
              <a:t>Most </a:t>
            </a:r>
            <a:r>
              <a:rPr lang="de-DE" sz="2800" b="1" i="1" dirty="0" err="1">
                <a:solidFill>
                  <a:srgbClr val="002060"/>
                </a:solidFill>
              </a:rPr>
              <a:t>important</a:t>
            </a:r>
            <a:r>
              <a:rPr lang="de-DE" sz="2800" b="1" i="1" dirty="0">
                <a:solidFill>
                  <a:srgbClr val="002060"/>
                </a:solidFill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</a:rPr>
              <a:t>is</a:t>
            </a:r>
            <a:r>
              <a:rPr lang="de-DE" sz="2800" b="1" i="1" dirty="0">
                <a:solidFill>
                  <a:srgbClr val="002060"/>
                </a:solidFill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</a:rPr>
              <a:t>the</a:t>
            </a:r>
            <a:r>
              <a:rPr lang="de-DE" sz="2800" b="1" i="1" dirty="0">
                <a:solidFill>
                  <a:srgbClr val="002060"/>
                </a:solidFill>
              </a:rPr>
              <a:t> human </a:t>
            </a:r>
            <a:r>
              <a:rPr lang="de-DE" sz="2800" b="1" i="1" dirty="0" err="1">
                <a:solidFill>
                  <a:srgbClr val="002060"/>
                </a:solidFill>
              </a:rPr>
              <a:t>factor</a:t>
            </a:r>
            <a:endParaRPr lang="de-DE" sz="2800" b="1" i="1" dirty="0">
              <a:solidFill>
                <a:srgbClr val="002060"/>
              </a:solidFill>
            </a:endParaRPr>
          </a:p>
          <a:p>
            <a:pPr marL="571500" lvl="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800" b="1" i="1" dirty="0" err="1">
                <a:solidFill>
                  <a:srgbClr val="002060"/>
                </a:solidFill>
              </a:rPr>
              <a:t>We</a:t>
            </a:r>
            <a:r>
              <a:rPr lang="de-DE" sz="2800" b="1" i="1" dirty="0">
                <a:solidFill>
                  <a:srgbClr val="002060"/>
                </a:solidFill>
              </a:rPr>
              <a:t> will </a:t>
            </a:r>
            <a:r>
              <a:rPr lang="de-DE" sz="2800" b="1" i="1" dirty="0" err="1">
                <a:solidFill>
                  <a:srgbClr val="002060"/>
                </a:solidFill>
              </a:rPr>
              <a:t>make</a:t>
            </a:r>
            <a:r>
              <a:rPr lang="de-DE" sz="2800" b="1" i="1" dirty="0">
                <a:solidFill>
                  <a:srgbClr val="002060"/>
                </a:solidFill>
              </a:rPr>
              <a:t> </a:t>
            </a:r>
            <a:r>
              <a:rPr lang="de-DE" sz="2800" b="1" i="1" dirty="0" err="1">
                <a:solidFill>
                  <a:srgbClr val="002060"/>
                </a:solidFill>
              </a:rPr>
              <a:t>mistakes</a:t>
            </a:r>
            <a:endParaRPr lang="de-DE" sz="2800" b="1" i="1" dirty="0">
              <a:solidFill>
                <a:srgbClr val="002060"/>
              </a:solidFill>
            </a:endParaRPr>
          </a:p>
          <a:p>
            <a:pPr marL="571500" lvl="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800" b="1" i="1" dirty="0">
                <a:solidFill>
                  <a:srgbClr val="002060"/>
                </a:solidFill>
              </a:rPr>
              <a:t>But …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4402136" y="5229200"/>
            <a:ext cx="4741864" cy="1128650"/>
          </a:xfrm>
        </p:spPr>
        <p:txBody>
          <a:bodyPr>
            <a:normAutofit/>
          </a:bodyPr>
          <a:lstStyle/>
          <a:p>
            <a:pPr algn="l"/>
            <a:r>
              <a:rPr lang="de-DE" sz="5400" b="1" dirty="0" smtClean="0">
                <a:solidFill>
                  <a:srgbClr val="FF0000"/>
                </a:solidFill>
              </a:rPr>
              <a:t>THERE IS HOPE!</a:t>
            </a:r>
            <a:endParaRPr lang="de-DE" sz="5400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425"/>
            <a:ext cx="4402137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7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90898"/>
            <a:ext cx="6784555" cy="225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967704"/>
            <a:ext cx="66602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</a:rPr>
              <a:t>2006 </a:t>
            </a:r>
            <a:r>
              <a:rPr lang="en-US" sz="3200" b="1" dirty="0">
                <a:solidFill>
                  <a:srgbClr val="002060"/>
                </a:solidFill>
              </a:rPr>
              <a:t>Board: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2060"/>
                </a:solidFill>
              </a:rPr>
              <a:t>Chairperson: Roberto </a:t>
            </a:r>
            <a:r>
              <a:rPr lang="en-US" sz="3200" b="1" i="1" dirty="0" err="1">
                <a:solidFill>
                  <a:srgbClr val="002060"/>
                </a:solidFill>
              </a:rPr>
              <a:t>Fresia</a:t>
            </a:r>
            <a:r>
              <a:rPr lang="en-US" sz="3200" b="1" i="1" dirty="0">
                <a:solidFill>
                  <a:srgbClr val="002060"/>
                </a:solidFill>
              </a:rPr>
              <a:t> MD 108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2060"/>
                </a:solidFill>
              </a:rPr>
              <a:t>Co-Chair: Dr. </a:t>
            </a:r>
            <a:r>
              <a:rPr lang="en-US" sz="3200" b="1" i="1" dirty="0" err="1">
                <a:solidFill>
                  <a:srgbClr val="002060"/>
                </a:solidFill>
              </a:rPr>
              <a:t>Manoj</a:t>
            </a:r>
            <a:r>
              <a:rPr lang="en-US" sz="3200" b="1" i="1" dirty="0">
                <a:solidFill>
                  <a:srgbClr val="002060"/>
                </a:solidFill>
              </a:rPr>
              <a:t> Shah MD 411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2060"/>
                </a:solidFill>
              </a:rPr>
              <a:t>Vice Chair: PDG Xavier de </a:t>
            </a:r>
            <a:r>
              <a:rPr lang="en-US" sz="3200" b="1" i="1" dirty="0" err="1">
                <a:solidFill>
                  <a:srgbClr val="002060"/>
                </a:solidFill>
              </a:rPr>
              <a:t>Franssu</a:t>
            </a:r>
            <a:r>
              <a:rPr lang="en-US" sz="3200" b="1" i="1" dirty="0">
                <a:solidFill>
                  <a:srgbClr val="002060"/>
                </a:solidFill>
              </a:rPr>
              <a:t> MD 103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2060"/>
                </a:solidFill>
              </a:rPr>
              <a:t>Secretary: Claudia </a:t>
            </a:r>
            <a:r>
              <a:rPr lang="en-US" sz="3200" b="1" i="1" dirty="0" err="1">
                <a:solidFill>
                  <a:srgbClr val="002060"/>
                </a:solidFill>
              </a:rPr>
              <a:t>Balduzzi</a:t>
            </a:r>
            <a:r>
              <a:rPr lang="en-US" sz="3200" b="1" i="1" dirty="0">
                <a:solidFill>
                  <a:srgbClr val="002060"/>
                </a:solidFill>
              </a:rPr>
              <a:t> MD 108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pic>
        <p:nvPicPr>
          <p:cNvPr id="2050" name="Picture 2" descr="fre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557" y="2402427"/>
            <a:ext cx="2344792" cy="218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-1" y="967704"/>
            <a:ext cx="62281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2006 </a:t>
            </a:r>
            <a:r>
              <a:rPr lang="en-US" sz="3200" b="1" dirty="0">
                <a:solidFill>
                  <a:srgbClr val="002060"/>
                </a:solidFill>
              </a:rPr>
              <a:t>First African </a:t>
            </a:r>
            <a:r>
              <a:rPr lang="en-US" sz="3200" b="1" dirty="0" smtClean="0">
                <a:solidFill>
                  <a:srgbClr val="002060"/>
                </a:solidFill>
              </a:rPr>
              <a:t>members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2017/18 </a:t>
            </a:r>
            <a:r>
              <a:rPr lang="en-US" sz="3200" b="1" dirty="0" err="1" smtClean="0">
                <a:solidFill>
                  <a:srgbClr val="002060"/>
                </a:solidFill>
              </a:rPr>
              <a:t>Rulesof</a:t>
            </a:r>
            <a:r>
              <a:rPr lang="en-US" sz="3200" b="1" dirty="0" smtClean="0">
                <a:solidFill>
                  <a:srgbClr val="002060"/>
                </a:solidFill>
              </a:rPr>
              <a:t> procedure, targets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i="1" dirty="0" smtClean="0">
                <a:solidFill>
                  <a:srgbClr val="002060"/>
                </a:solidFill>
              </a:rPr>
              <a:t>To </a:t>
            </a:r>
            <a:r>
              <a:rPr lang="en-US" sz="3000" b="1" i="1" dirty="0">
                <a:solidFill>
                  <a:srgbClr val="002060"/>
                </a:solidFill>
              </a:rPr>
              <a:t>foster mutual contact, exchange of information and </a:t>
            </a:r>
            <a:r>
              <a:rPr lang="en-US" sz="3000" b="1" i="1" dirty="0" smtClean="0">
                <a:solidFill>
                  <a:srgbClr val="002060"/>
                </a:solidFill>
              </a:rPr>
              <a:t>understanding… </a:t>
            </a:r>
            <a:r>
              <a:rPr lang="en-US" sz="3000" b="1" i="1" dirty="0">
                <a:solidFill>
                  <a:srgbClr val="002060"/>
                </a:solidFill>
              </a:rPr>
              <a:t>especially between the Lions of both continents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i="1" dirty="0" smtClean="0">
                <a:solidFill>
                  <a:srgbClr val="002060"/>
                </a:solidFill>
              </a:rPr>
              <a:t>To </a:t>
            </a:r>
            <a:r>
              <a:rPr lang="en-US" sz="3000" b="1" i="1" dirty="0">
                <a:solidFill>
                  <a:srgbClr val="002060"/>
                </a:solidFill>
              </a:rPr>
              <a:t>foster a big common effort </a:t>
            </a:r>
            <a:r>
              <a:rPr lang="en-US" sz="3000" b="1" i="1" dirty="0" smtClean="0">
                <a:solidFill>
                  <a:srgbClr val="002060"/>
                </a:solidFill>
              </a:rPr>
              <a:t>… </a:t>
            </a:r>
            <a:r>
              <a:rPr lang="en-US" sz="3000" b="1" i="1" dirty="0">
                <a:solidFill>
                  <a:srgbClr val="002060"/>
                </a:solidFill>
              </a:rPr>
              <a:t>to improve the situation of the poor population in </a:t>
            </a:r>
            <a:r>
              <a:rPr lang="en-US" sz="3000" b="1" i="1" dirty="0" smtClean="0">
                <a:solidFill>
                  <a:srgbClr val="002060"/>
                </a:solidFill>
              </a:rPr>
              <a:t>Africa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21165"/>
            <a:ext cx="296344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3354139" cy="167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8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4697" y="967704"/>
            <a:ext cx="91093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2018 Board</a:t>
            </a:r>
            <a:r>
              <a:rPr lang="en-US" sz="3200" b="1" dirty="0" smtClean="0">
                <a:solidFill>
                  <a:srgbClr val="002060"/>
                </a:solidFill>
              </a:rPr>
              <a:t>: 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Chair: </a:t>
            </a:r>
            <a:r>
              <a:rPr lang="en-US" sz="3200" b="1" dirty="0" smtClean="0">
                <a:solidFill>
                  <a:srgbClr val="002060"/>
                </a:solidFill>
              </a:rPr>
              <a:t>	 PDG </a:t>
            </a:r>
            <a:r>
              <a:rPr lang="en-US" sz="3200" b="1" dirty="0">
                <a:solidFill>
                  <a:srgbClr val="002060"/>
                </a:solidFill>
              </a:rPr>
              <a:t>Hermann Heinemann MD 111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Co-Chair: </a:t>
            </a:r>
            <a:r>
              <a:rPr lang="en-US" sz="3200" b="1" dirty="0" smtClean="0">
                <a:solidFill>
                  <a:srgbClr val="002060"/>
                </a:solidFill>
              </a:rPr>
              <a:t>	 PDG </a:t>
            </a:r>
            <a:r>
              <a:rPr lang="en-US" sz="3200" b="1" dirty="0" err="1">
                <a:solidFill>
                  <a:srgbClr val="002060"/>
                </a:solidFill>
              </a:rPr>
              <a:t>Mahina</a:t>
            </a:r>
            <a:r>
              <a:rPr lang="en-US" sz="3200" b="1" dirty="0">
                <a:solidFill>
                  <a:srgbClr val="002060"/>
                </a:solidFill>
              </a:rPr>
              <a:t> César </a:t>
            </a:r>
            <a:r>
              <a:rPr lang="en-US" sz="3200" b="1" dirty="0" err="1">
                <a:solidFill>
                  <a:srgbClr val="002060"/>
                </a:solidFill>
              </a:rPr>
              <a:t>Kalukuta</a:t>
            </a:r>
            <a:r>
              <a:rPr lang="en-US" sz="3200" b="1" dirty="0">
                <a:solidFill>
                  <a:srgbClr val="002060"/>
                </a:solidFill>
              </a:rPr>
              <a:t> MD 409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Vice </a:t>
            </a:r>
            <a:r>
              <a:rPr lang="en-US" sz="3200" b="1" dirty="0" smtClean="0">
                <a:solidFill>
                  <a:srgbClr val="002060"/>
                </a:solidFill>
              </a:rPr>
              <a:t>Chair: PDG </a:t>
            </a:r>
            <a:r>
              <a:rPr lang="en-US" sz="3200" b="1" dirty="0" err="1">
                <a:solidFill>
                  <a:srgbClr val="002060"/>
                </a:solidFill>
              </a:rPr>
              <a:t>Beno</a:t>
            </a:r>
            <a:r>
              <a:rPr lang="en-US" sz="3200" b="1" dirty="0">
                <a:solidFill>
                  <a:srgbClr val="002060"/>
                </a:solidFill>
              </a:rPr>
              <a:t> Israel MD 111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Secretary: </a:t>
            </a:r>
            <a:r>
              <a:rPr lang="en-US" sz="3200" b="1" dirty="0" smtClean="0">
                <a:solidFill>
                  <a:srgbClr val="002060"/>
                </a:solidFill>
              </a:rPr>
              <a:t>	 L </a:t>
            </a:r>
            <a:r>
              <a:rPr lang="en-US" sz="3200" b="1" dirty="0">
                <a:solidFill>
                  <a:srgbClr val="002060"/>
                </a:solidFill>
              </a:rPr>
              <a:t>Rita Bella Ada MD 111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pic>
        <p:nvPicPr>
          <p:cNvPr id="5" name="Grafik 4" descr="C:\Users\heine\Pictures\Camera Roll\20140420 Portrait Hermann\_MG_2177_13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0363"/>
            <a:ext cx="2016224" cy="246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heine\AppData\Local\Microsoft\Windows\INetCache\Content.Word\181116 Cesar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83" y="3810363"/>
            <a:ext cx="2145504" cy="246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:\Users\heine\Documents\Documents\Lions\LCI\Euro Africa Committee\EAC Photos\181113 Beno Israel VC cu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1939474" cy="246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C:\Users\heine\AppData\Local\Microsoft\Windows\INetCache\Content.Word\Bella Ada Rit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89040"/>
            <a:ext cx="1989574" cy="2462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5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4697" y="967704"/>
            <a:ext cx="91093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2021 </a:t>
            </a:r>
            <a:r>
              <a:rPr lang="en-US" sz="3200" b="1" dirty="0">
                <a:solidFill>
                  <a:srgbClr val="002060"/>
                </a:solidFill>
              </a:rPr>
              <a:t>Board</a:t>
            </a:r>
            <a:r>
              <a:rPr lang="en-US" sz="3200" b="1" dirty="0" smtClean="0">
                <a:solidFill>
                  <a:srgbClr val="002060"/>
                </a:solidFill>
              </a:rPr>
              <a:t>: 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Chair: </a:t>
            </a:r>
            <a:r>
              <a:rPr lang="en-US" sz="3200" b="1" dirty="0" smtClean="0">
                <a:solidFill>
                  <a:srgbClr val="002060"/>
                </a:solidFill>
              </a:rPr>
              <a:t>	 PDG </a:t>
            </a:r>
            <a:r>
              <a:rPr lang="en-US" sz="3200" b="1" dirty="0">
                <a:solidFill>
                  <a:srgbClr val="002060"/>
                </a:solidFill>
              </a:rPr>
              <a:t>Hermann Heinemann MD 111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Co-Chair: </a:t>
            </a:r>
            <a:r>
              <a:rPr lang="en-US" sz="3200" b="1" dirty="0" smtClean="0">
                <a:solidFill>
                  <a:srgbClr val="002060"/>
                </a:solidFill>
              </a:rPr>
              <a:t>	 PCC </a:t>
            </a:r>
            <a:r>
              <a:rPr lang="en-US" sz="3200" b="1" dirty="0" err="1" smtClean="0">
                <a:solidFill>
                  <a:srgbClr val="002060"/>
                </a:solidFill>
              </a:rPr>
              <a:t>Dr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Lami</a:t>
            </a:r>
            <a:r>
              <a:rPr lang="en-US" sz="3200" b="1" dirty="0" smtClean="0">
                <a:solidFill>
                  <a:srgbClr val="002060"/>
                </a:solidFill>
              </a:rPr>
              <a:t> Ahmed MD 404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Vice </a:t>
            </a:r>
            <a:r>
              <a:rPr lang="en-US" sz="3200" b="1" dirty="0" smtClean="0">
                <a:solidFill>
                  <a:srgbClr val="002060"/>
                </a:solidFill>
              </a:rPr>
              <a:t>Chair: PDG </a:t>
            </a:r>
            <a:r>
              <a:rPr lang="en-US" sz="3200" b="1" dirty="0" err="1" smtClean="0">
                <a:solidFill>
                  <a:srgbClr val="002060"/>
                </a:solidFill>
              </a:rPr>
              <a:t>Dr</a:t>
            </a:r>
            <a:r>
              <a:rPr lang="en-US" sz="3200" b="1" dirty="0" smtClean="0">
                <a:solidFill>
                  <a:srgbClr val="002060"/>
                </a:solidFill>
              </a:rPr>
              <a:t> Franco </a:t>
            </a:r>
            <a:r>
              <a:rPr lang="en-US" sz="3200" b="1" dirty="0" err="1" smtClean="0">
                <a:solidFill>
                  <a:srgbClr val="002060"/>
                </a:solidFill>
              </a:rPr>
              <a:t>Marchesani</a:t>
            </a:r>
            <a:r>
              <a:rPr lang="en-US" sz="3200" b="1" dirty="0" smtClean="0">
                <a:solidFill>
                  <a:srgbClr val="002060"/>
                </a:solidFill>
              </a:rPr>
              <a:t> MD 108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Secretary: </a:t>
            </a:r>
            <a:r>
              <a:rPr lang="en-US" sz="3200" b="1" dirty="0" smtClean="0">
                <a:solidFill>
                  <a:srgbClr val="002060"/>
                </a:solidFill>
              </a:rPr>
              <a:t>	 PDG </a:t>
            </a:r>
            <a:r>
              <a:rPr lang="en-US" sz="3200" b="1" dirty="0" err="1">
                <a:solidFill>
                  <a:srgbClr val="002060"/>
                </a:solidFill>
              </a:rPr>
              <a:t>Dr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Mbadinga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Itsouhou</a:t>
            </a:r>
            <a:r>
              <a:rPr lang="en-US" sz="3200" b="1" dirty="0">
                <a:solidFill>
                  <a:srgbClr val="002060"/>
                </a:solidFill>
              </a:rPr>
              <a:t> MD 403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pic>
        <p:nvPicPr>
          <p:cNvPr id="9" name="Grafik 8" descr="C:\Users\heine\Pictures\Camera Roll\20130123 Portrait\000_8231_Druc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0362"/>
            <a:ext cx="1800200" cy="250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 descr="C:\Users\Lami.Ahmed\Documents\PERSONAL\MRS LAMI ONAYI PHOTO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10362"/>
            <a:ext cx="1944216" cy="249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C:\Users\heine\AppData\Local\Microsoft\Windows\INetCache\Content.Word\220309 Foto Franco Marchesani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48" y="3810362"/>
            <a:ext cx="1926868" cy="250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" descr="Une image contenant homme, personne, cravate, complet&#10;&#10;Description générée automatiquemen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810361"/>
            <a:ext cx="1988949" cy="25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" y="967704"/>
            <a:ext cx="91609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Situation in 2018: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Standing Committee for Europa Forum and Africa Forum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No power – No money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Mailing List: 23 persons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Still unknown to many Lions in Africa and Europe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How to get </a:t>
            </a:r>
            <a:r>
              <a:rPr lang="en-US" sz="3200" b="1" dirty="0" smtClean="0">
                <a:solidFill>
                  <a:srgbClr val="002060"/>
                </a:solidFill>
              </a:rPr>
              <a:t>more impact?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0411"/>
            <a:ext cx="3275855" cy="245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81586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3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75693"/>
            <a:ext cx="3353667" cy="204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869414" y="1667150"/>
            <a:ext cx="63171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To </a:t>
            </a:r>
            <a:r>
              <a:rPr lang="en-US" sz="2800" b="1" dirty="0">
                <a:solidFill>
                  <a:srgbClr val="002060"/>
                </a:solidFill>
              </a:rPr>
              <a:t>get more delegates, members and Interested </a:t>
            </a:r>
            <a:r>
              <a:rPr lang="en-US" sz="2800" b="1" dirty="0" smtClean="0">
                <a:solidFill>
                  <a:srgbClr val="002060"/>
                </a:solidFill>
              </a:rPr>
              <a:t>persons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To make more contacts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Discuss about the quality, sustainability and effective ness of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Become an expert and advisor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66900" y="959264"/>
            <a:ext cx="8797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</a:rPr>
              <a:t>To know and to become known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64904"/>
            <a:ext cx="2773797" cy="363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3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75693"/>
            <a:ext cx="3353667" cy="204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eine\Documents\Documents\Lions\LCI\Euro Africa Committee\EAC Organisation\EAC_PR\banner-euroafri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968" cy="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869414" y="1667150"/>
            <a:ext cx="6317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2060"/>
                </a:solidFill>
              </a:rPr>
              <a:t>Obtenir </a:t>
            </a:r>
            <a:r>
              <a:rPr lang="fr-FR" sz="2800" b="1" dirty="0" smtClean="0">
                <a:solidFill>
                  <a:srgbClr val="002060"/>
                </a:solidFill>
              </a:rPr>
              <a:t>plus </a:t>
            </a:r>
            <a:r>
              <a:rPr lang="fr-FR" sz="2800" b="1" dirty="0">
                <a:solidFill>
                  <a:srgbClr val="002060"/>
                </a:solidFill>
              </a:rPr>
              <a:t>de délégués, de membres et de personnes </a:t>
            </a:r>
            <a:r>
              <a:rPr lang="fr-FR" sz="2800" b="1" dirty="0" smtClean="0">
                <a:solidFill>
                  <a:srgbClr val="002060"/>
                </a:solidFill>
              </a:rPr>
              <a:t>intéressées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002060"/>
                </a:solidFill>
              </a:rPr>
              <a:t>Établir </a:t>
            </a:r>
            <a:r>
              <a:rPr lang="fr-FR" sz="2800" b="1" dirty="0">
                <a:solidFill>
                  <a:srgbClr val="002060"/>
                </a:solidFill>
              </a:rPr>
              <a:t>davantage de </a:t>
            </a:r>
            <a:r>
              <a:rPr lang="fr-FR" sz="2800" b="1" dirty="0" smtClean="0">
                <a:solidFill>
                  <a:srgbClr val="002060"/>
                </a:solidFill>
              </a:rPr>
              <a:t>contacts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002060"/>
                </a:solidFill>
              </a:rPr>
              <a:t>Discuter </a:t>
            </a:r>
            <a:r>
              <a:rPr lang="fr-FR" sz="2800" b="1" dirty="0">
                <a:solidFill>
                  <a:srgbClr val="002060"/>
                </a:solidFill>
              </a:rPr>
              <a:t>de la qualité, de la durabilité et de l'efficacité des </a:t>
            </a:r>
            <a:r>
              <a:rPr lang="fr-FR" sz="2800" b="1" dirty="0" smtClean="0">
                <a:solidFill>
                  <a:srgbClr val="002060"/>
                </a:solidFill>
              </a:rPr>
              <a:t>projets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002060"/>
                </a:solidFill>
              </a:rPr>
              <a:t>Devenir </a:t>
            </a:r>
            <a:r>
              <a:rPr lang="fr-FR" sz="2800" b="1" dirty="0">
                <a:solidFill>
                  <a:srgbClr val="002060"/>
                </a:solidFill>
              </a:rPr>
              <a:t>un expert et un conseiller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273645" y="6357850"/>
            <a:ext cx="3870355" cy="4921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4</a:t>
            </a:r>
            <a:r>
              <a:rPr lang="en-US" sz="2400" b="1" i="1" baseline="30000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th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Times New Roman"/>
              </a:rPr>
              <a:t>Lions Euro Africa Webinar </a:t>
            </a:r>
            <a:endParaRPr lang="de-DE" sz="2400" dirty="0">
              <a:ea typeface="Calibri"/>
              <a:cs typeface="Times New Roman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66900" y="959264"/>
            <a:ext cx="8797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</a:rPr>
              <a:t>Connaître</a:t>
            </a:r>
            <a:r>
              <a:rPr lang="en-US" sz="4000" b="1" dirty="0">
                <a:solidFill>
                  <a:srgbClr val="002060"/>
                </a:solidFill>
              </a:rPr>
              <a:t> et </a:t>
            </a:r>
            <a:r>
              <a:rPr lang="en-US" sz="4000" b="1" dirty="0" err="1">
                <a:solidFill>
                  <a:srgbClr val="002060"/>
                </a:solidFill>
              </a:rPr>
              <a:t>devenir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connu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64904"/>
            <a:ext cx="2773797" cy="363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Office PowerPoint</Application>
  <PresentationFormat>Bildschirmpräsentation (4:3)</PresentationFormat>
  <Paragraphs>142</Paragraphs>
  <Slides>20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THERE IS HOPE!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HP</dc:creator>
  <cp:lastModifiedBy>heine</cp:lastModifiedBy>
  <cp:revision>84</cp:revision>
  <dcterms:created xsi:type="dcterms:W3CDTF">2021-03-09T18:50:09Z</dcterms:created>
  <dcterms:modified xsi:type="dcterms:W3CDTF">2024-01-28T10:59:25Z</dcterms:modified>
</cp:coreProperties>
</file>